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8"/>
  </p:notesMasterIdLst>
  <p:handoutMasterIdLst>
    <p:handoutMasterId r:id="rId9"/>
  </p:handoutMasterIdLst>
  <p:sldIdLst>
    <p:sldId id="303" r:id="rId5"/>
    <p:sldId id="908" r:id="rId6"/>
    <p:sldId id="909" r:id="rId7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CC"/>
    <a:srgbClr val="FF3300"/>
    <a:srgbClr val="FF6699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502" autoAdjust="0"/>
    <p:restoredTop sz="94625" autoAdjust="0"/>
  </p:normalViewPr>
  <p:slideViewPr>
    <p:cSldViewPr snapToGrid="0">
      <p:cViewPr varScale="1">
        <p:scale>
          <a:sx n="108" d="100"/>
          <a:sy n="108" d="100"/>
        </p:scale>
        <p:origin x="1998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48" d="100"/>
          <a:sy n="48" d="100"/>
        </p:scale>
        <p:origin x="2764" y="3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1/31/2024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1/31/2024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063357" y="316853"/>
            <a:ext cx="194048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S2-2401663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7" name="Text Box 14"/>
          <p:cNvSpPr txBox="1">
            <a:spLocks noChangeArrowheads="1"/>
          </p:cNvSpPr>
          <p:nvPr userDrawn="1"/>
        </p:nvSpPr>
        <p:spPr bwMode="auto">
          <a:xfrm>
            <a:off x="331701" y="85317"/>
            <a:ext cx="5810250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+mj-lt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rPr>
              <a:t>3GPP TSG SA WG2 Meeting #161AH</a:t>
            </a:r>
          </a:p>
          <a:p>
            <a:r>
              <a:rPr lang="en-GB" altLang="zh-CN" sz="10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22 – 29 January, 2024, </a:t>
            </a:r>
            <a:r>
              <a:rPr lang="en-GB" altLang="zh-CN" sz="1000" b="1" kern="1200" dirty="0" err="1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Elbonia</a:t>
            </a:r>
            <a:endParaRPr lang="zh-CN" altLang="zh-CN" sz="1000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8950" y="1577847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WG2#161AH</a:t>
            </a:r>
            <a:r>
              <a:rPr lang="en-GB" altLang="de-DE" sz="1200" baseline="0" dirty="0">
                <a:solidFill>
                  <a:schemeClr val="bg1"/>
                </a:solidFill>
              </a:rPr>
              <a:t> </a:t>
            </a:r>
            <a:r>
              <a:rPr lang="en-GB" altLang="de-DE" sz="1200" baseline="0" dirty="0" err="1">
                <a:solidFill>
                  <a:schemeClr val="bg1"/>
                </a:solidFill>
              </a:rPr>
              <a:t>Elbonia</a:t>
            </a:r>
            <a:r>
              <a:rPr lang="en-GB" altLang="de-DE" sz="1200" baseline="0" dirty="0">
                <a:solidFill>
                  <a:schemeClr val="bg1"/>
                </a:solidFill>
              </a:rPr>
              <a:t>, 22-29 January, 2024</a:t>
            </a:r>
            <a:endParaRPr lang="en-GB" altLang="de-DE" sz="12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2024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45781" y="2123349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dirty="0"/>
              <a:t>FS_5GSAT_Ph3 _ARCH Status Report</a:t>
            </a:r>
            <a:br>
              <a:rPr lang="en-GB" dirty="0"/>
            </a:br>
            <a:r>
              <a:rPr lang="en-GB" dirty="0"/>
              <a:t> </a:t>
            </a:r>
            <a:br>
              <a:rPr lang="en-GB" dirty="0"/>
            </a:br>
            <a:r>
              <a:rPr lang="fr-FR" sz="1800" b="1" dirty="0" err="1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Study</a:t>
            </a:r>
            <a:r>
              <a:rPr lang="fr-FR" sz="1800" b="1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on </a:t>
            </a:r>
            <a:r>
              <a:rPr lang="fr-FR" sz="1800" b="1" dirty="0" err="1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Integration</a:t>
            </a:r>
            <a:r>
              <a:rPr lang="fr-FR" sz="1800" b="1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of satellite components in the 5G architecture Phase 3 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061848" y="3890951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1800" dirty="0"/>
            </a:br>
            <a:r>
              <a:rPr lang="en-US" altLang="zh-CN" sz="1800" dirty="0"/>
              <a:t>Jean-Yves Fine</a:t>
            </a:r>
            <a:endParaRPr lang="en-US" altLang="en-US" sz="1800" dirty="0"/>
          </a:p>
          <a:p>
            <a:pPr>
              <a:lnSpc>
                <a:spcPct val="80000"/>
              </a:lnSpc>
            </a:pPr>
            <a:r>
              <a:rPr lang="en-US" altLang="en-US" sz="1800" dirty="0">
                <a:latin typeface="Arial" panose="020B0604020202020204" pitchFamily="34" charset="0"/>
              </a:rPr>
              <a:t>Thales (Rapporteur)</a:t>
            </a: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DFD0FBB7-ACD7-4CCD-86B9-5D0DC4A79E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9606" y="4992337"/>
            <a:ext cx="8452437" cy="1101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>
              <a:defRPr/>
            </a:pPr>
            <a:r>
              <a:rPr lang="fr-FR" sz="2000" i="1" kern="0" dirty="0">
                <a:solidFill>
                  <a:srgbClr val="FF33CC"/>
                </a:solidFill>
              </a:rPr>
              <a:t>Note: </a:t>
            </a:r>
            <a:r>
              <a:rPr lang="fr-FR" sz="2000" i="1" kern="0" dirty="0" err="1">
                <a:solidFill>
                  <a:srgbClr val="FF33CC"/>
                </a:solidFill>
              </a:rPr>
              <a:t>following</a:t>
            </a:r>
            <a:r>
              <a:rPr lang="fr-FR" sz="2000" i="1" kern="0" dirty="0">
                <a:solidFill>
                  <a:srgbClr val="FF33CC"/>
                </a:solidFill>
              </a:rPr>
              <a:t> guidance </a:t>
            </a:r>
            <a:r>
              <a:rPr lang="fr-FR" sz="2000" i="1" kern="0" dirty="0" err="1">
                <a:solidFill>
                  <a:srgbClr val="FF33CC"/>
                </a:solidFill>
              </a:rPr>
              <a:t>from</a:t>
            </a:r>
            <a:r>
              <a:rPr lang="fr-FR" sz="2000" i="1" kern="0" dirty="0">
                <a:solidFill>
                  <a:srgbClr val="FF33CC"/>
                </a:solidFill>
              </a:rPr>
              <a:t> </a:t>
            </a:r>
            <a:r>
              <a:rPr lang="fr-FR" sz="2000" i="1" kern="0" dirty="0" err="1">
                <a:solidFill>
                  <a:srgbClr val="FF33CC"/>
                </a:solidFill>
              </a:rPr>
              <a:t>work</a:t>
            </a:r>
            <a:r>
              <a:rPr lang="fr-FR" sz="2000" i="1" kern="0" dirty="0">
                <a:solidFill>
                  <a:srgbClr val="FF33CC"/>
                </a:solidFill>
              </a:rPr>
              <a:t> plan manager, </a:t>
            </a:r>
            <a:r>
              <a:rPr lang="fr-FR" sz="2000" i="1" kern="0" dirty="0" err="1">
                <a:solidFill>
                  <a:srgbClr val="FF33CC"/>
                </a:solidFill>
              </a:rPr>
              <a:t>acronym</a:t>
            </a:r>
            <a:r>
              <a:rPr lang="fr-FR" sz="2000" i="1" kern="0" dirty="0">
                <a:solidFill>
                  <a:srgbClr val="FF33CC"/>
                </a:solidFill>
              </a:rPr>
              <a:t> for SID </a:t>
            </a:r>
            <a:r>
              <a:rPr lang="fr-FR" sz="2000" i="1" kern="0" dirty="0" err="1">
                <a:solidFill>
                  <a:srgbClr val="FF33CC"/>
                </a:solidFill>
              </a:rPr>
              <a:t>is</a:t>
            </a:r>
            <a:r>
              <a:rPr lang="fr-FR" sz="2000" i="1" kern="0" dirty="0">
                <a:solidFill>
                  <a:srgbClr val="FF33CC"/>
                </a:solidFill>
              </a:rPr>
              <a:t> </a:t>
            </a:r>
            <a:r>
              <a:rPr lang="fr-FR" sz="2000" i="1" kern="0" dirty="0" err="1">
                <a:solidFill>
                  <a:srgbClr val="FF33CC"/>
                </a:solidFill>
              </a:rPr>
              <a:t>now</a:t>
            </a:r>
            <a:r>
              <a:rPr lang="fr-FR" sz="2000" i="1" kern="0" dirty="0">
                <a:solidFill>
                  <a:srgbClr val="FF33CC"/>
                </a:solidFill>
              </a:rPr>
              <a:t> </a:t>
            </a:r>
            <a:r>
              <a:rPr lang="en-GB" sz="2000" i="1" dirty="0">
                <a:solidFill>
                  <a:srgbClr val="FF33CC"/>
                </a:solidFill>
              </a:rPr>
              <a:t>FS_5GSAT_</a:t>
            </a:r>
            <a:r>
              <a:rPr lang="en-GB" sz="2000" i="1" dirty="0">
                <a:solidFill>
                  <a:srgbClr val="FF33CC"/>
                </a:solidFill>
                <a:highlight>
                  <a:srgbClr val="FFFF00"/>
                </a:highlight>
              </a:rPr>
              <a:t>Ph3</a:t>
            </a:r>
            <a:r>
              <a:rPr lang="en-GB" sz="2000" i="1" dirty="0">
                <a:solidFill>
                  <a:srgbClr val="FF33CC"/>
                </a:solidFill>
              </a:rPr>
              <a:t> _ARCH instead of FS_5GSAT _ARCH_</a:t>
            </a:r>
            <a:r>
              <a:rPr lang="en-GB" sz="2000" i="1" dirty="0">
                <a:solidFill>
                  <a:srgbClr val="FF33CC"/>
                </a:solidFill>
                <a:highlight>
                  <a:srgbClr val="FFFF00"/>
                </a:highlight>
              </a:rPr>
              <a:t>Ph3</a:t>
            </a:r>
          </a:p>
          <a:p>
            <a:pPr>
              <a:defRPr/>
            </a:pPr>
            <a:endParaRPr lang="en-GB" sz="2000" i="1" kern="0" baseline="30000" dirty="0">
              <a:solidFill>
                <a:srgbClr val="FF33CC"/>
              </a:solidFill>
              <a:effectLst>
                <a:outerShdw blurRad="38100" dist="38100" dir="2700000" algn="tl">
                  <a:srgbClr val="C0C0C0"/>
                </a:outerShdw>
              </a:effectLst>
              <a:highlight>
                <a:srgbClr val="FFFF00"/>
              </a:highlight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589519" y="2787955"/>
            <a:ext cx="8554481" cy="197583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sz="1200" dirty="0">
                <a:effectLst/>
                <a:ea typeface="SimSun" panose="02010600030101010101" pitchFamily="2" charset="-122"/>
              </a:rPr>
              <a:t>TU estimates for the study phase:7 (1TU used in Xiamen, 1TU used in Chicago, 1.5 used in </a:t>
            </a:r>
            <a:r>
              <a:rPr lang="en-GB" sz="1200" dirty="0" err="1">
                <a:effectLst/>
                <a:ea typeface="SimSun" panose="02010600030101010101" pitchFamily="2" charset="-122"/>
              </a:rPr>
              <a:t>Elbonia</a:t>
            </a:r>
            <a:r>
              <a:rPr lang="en-GB" sz="1200" dirty="0">
                <a:effectLst/>
                <a:ea typeface="SimSun" panose="02010600030101010101" pitchFamily="2" charset="-122"/>
              </a:rPr>
              <a:t>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dirty="0">
                <a:ea typeface="SimSun" panose="02010600030101010101" pitchFamily="2" charset="-122"/>
              </a:rPr>
              <a:t>Total TU estimates for the normative phase:    5.5</a:t>
            </a:r>
            <a:endParaRPr lang="en-GB" sz="1200" dirty="0">
              <a:effectLst/>
              <a:ea typeface="SimSun" panose="02010600030101010101" pitchFamily="2" charset="-122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TR skeleton , definition, scope, Architecture Assumptions are agreed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b="1" dirty="0">
                <a:solidFill>
                  <a:srgbClr val="00B050"/>
                </a:solidFill>
              </a:rPr>
              <a:t>3 Key Issues are agreed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b="1" dirty="0">
                <a:solidFill>
                  <a:srgbClr val="00B050"/>
                </a:solidFill>
              </a:rPr>
              <a:t>Several solutions provided for all Key Issues, good panel of several possible technical options 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600" b="1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Progress since SA#101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Start the study phase, TR 23.700-29 v0.1.0 available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TR 23.700-29 v0.2.0 available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TR 23.700-29 v0.3.0 available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200" kern="0" dirty="0"/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6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id="{D1AA8FAB-D643-474E-A0C0-53A55B180AC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73137599"/>
              </p:ext>
            </p:extLst>
          </p:nvPr>
        </p:nvGraphicFramePr>
        <p:xfrm>
          <a:off x="166966" y="1312782"/>
          <a:ext cx="8810067" cy="1244134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70838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3927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0248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8219">
                <a:tc>
                  <a:txBody>
                    <a:bodyPr/>
                    <a:lstStyle/>
                    <a:p>
                      <a:r>
                        <a:rPr lang="en-GB" altLang="zh-CN" sz="12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FS_5GSAT_Ph3_ARCH</a:t>
                      </a:r>
                      <a:endParaRPr lang="en-US" sz="12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b="1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Study</a:t>
                      </a:r>
                      <a:r>
                        <a:rPr lang="fr-FR" sz="12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 on </a:t>
                      </a:r>
                      <a:r>
                        <a:rPr lang="fr-FR" sz="1200" b="1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Integration</a:t>
                      </a:r>
                      <a:r>
                        <a:rPr lang="fr-FR" sz="12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 of satellite components in the 5G architecture Phase 3 </a:t>
                      </a:r>
                      <a:endParaRPr lang="de-DE" sz="12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20 -&gt; 40%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</a:t>
                      </a: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, 2024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u="sng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SP-231199</a:t>
                      </a:r>
                      <a:endParaRPr lang="en-US" sz="12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8219">
                <a:tc>
                  <a:txBody>
                    <a:bodyPr/>
                    <a:lstStyle/>
                    <a:p>
                      <a:r>
                        <a:rPr lang="en-GB" altLang="zh-CN" sz="12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</a:t>
                      </a:r>
                      <a:endParaRPr lang="en-US" sz="12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</a:t>
                      </a:r>
                      <a:endParaRPr lang="de-DE" sz="12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47777564"/>
                  </a:ext>
                </a:extLst>
              </a:tr>
            </a:tbl>
          </a:graphicData>
        </a:graphic>
      </p:graphicFrame>
      <p:sp>
        <p:nvSpPr>
          <p:cNvPr id="7" name="Title 1">
            <a:extLst>
              <a:ext uri="{FF2B5EF4-FFF2-40B4-BE49-F238E27FC236}">
                <a16:creationId xmlns:a16="http://schemas.microsoft.com/office/drawing/2014/main" id="{346B2376-48BB-4AA4-89EE-BAB50D7A458E}"/>
              </a:ext>
            </a:extLst>
          </p:cNvPr>
          <p:cNvSpPr txBox="1">
            <a:spLocks/>
          </p:cNvSpPr>
          <p:nvPr/>
        </p:nvSpPr>
        <p:spPr bwMode="auto">
          <a:xfrm>
            <a:off x="294758" y="184635"/>
            <a:ext cx="7721777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US" altLang="de-DE" sz="2800" b="1" kern="0" dirty="0"/>
              <a:t>FS_5GSAT_Ph3 _ARCH status after SA2#161AH</a:t>
            </a:r>
            <a:endParaRPr lang="en-US" kern="0" dirty="0"/>
          </a:p>
        </p:txBody>
      </p:sp>
    </p:spTree>
    <p:extLst>
      <p:ext uri="{BB962C8B-B14F-4D97-AF65-F5344CB8AC3E}">
        <p14:creationId xmlns:p14="http://schemas.microsoft.com/office/powerpoint/2010/main" val="13563201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422359" y="859802"/>
            <a:ext cx="8554481" cy="341997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1200" kern="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sz="1600" b="1" dirty="0">
                <a:ea typeface="+mn-ea"/>
                <a:cs typeface="+mn-cs"/>
              </a:rPr>
              <a:t>RAN impacts and dependencies</a:t>
            </a:r>
            <a:endParaRPr lang="de-DE" sz="16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/>
              <a:t>Yes, on  WT#1, WT#2, WT#3</a:t>
            </a:r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endParaRPr lang="de-DE" sz="11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600" b="1" kern="0" dirty="0"/>
              <a:t>Contentious issues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sz="1200" kern="0" dirty="0"/>
              <a:t>none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sz="1200" b="1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/>
              <a:t>Overall Plan 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600" dirty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600" dirty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600" dirty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600" dirty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600" dirty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600" dirty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600" dirty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600" dirty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600" dirty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6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sz="1200" b="1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6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kern="0" dirty="0"/>
              <a:t> </a:t>
            </a:r>
            <a:r>
              <a:rPr lang="en-US" altLang="ko-KR" sz="1200" dirty="0">
                <a:sym typeface="+mn-ea"/>
              </a:rPr>
              <a:t>Last meeting to provide/update solutions. S</a:t>
            </a:r>
            <a:r>
              <a:rPr lang="en-US" altLang="ko-KR" sz="1200" dirty="0"/>
              <a:t>tart solutions evaluation</a:t>
            </a:r>
            <a:endParaRPr lang="en-US" sz="1200" dirty="0"/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200" dirty="0"/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2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F9F54C7A-8190-69C7-1325-6C27553C398B}"/>
              </a:ext>
            </a:extLst>
          </p:cNvPr>
          <p:cNvSpPr txBox="1">
            <a:spLocks/>
          </p:cNvSpPr>
          <p:nvPr/>
        </p:nvSpPr>
        <p:spPr bwMode="auto">
          <a:xfrm>
            <a:off x="294758" y="184635"/>
            <a:ext cx="7721777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US" altLang="de-DE" sz="2800" b="1" kern="0" dirty="0"/>
              <a:t>FS_5GSAT_Ph3 _ARCH status after SA2#161AH</a:t>
            </a:r>
            <a:endParaRPr lang="en-US" kern="0"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5E734148-9309-DEA9-CFF6-23DC8D69AFC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1334633"/>
              </p:ext>
            </p:extLst>
          </p:nvPr>
        </p:nvGraphicFramePr>
        <p:xfrm>
          <a:off x="147147" y="2790643"/>
          <a:ext cx="8824439" cy="201190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236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527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7419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3028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14355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US" sz="1100" b="1" dirty="0"/>
                        <a:t>Meeting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b="1" dirty="0"/>
                        <a:t>Date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/>
                        <a:t>Planned</a:t>
                      </a:r>
                      <a:r>
                        <a:rPr lang="en-US" sz="1100" b="1" baseline="0" dirty="0"/>
                        <a:t> TU’s</a:t>
                      </a:r>
                      <a:endParaRPr lang="en-US" sz="11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/>
                        <a:t>Actual TU’s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b="1" dirty="0"/>
                        <a:t>Action plan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5444"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rgbClr val="00B050"/>
                          </a:solidFill>
                        </a:rPr>
                        <a:t>SA2#159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rgbClr val="00B050"/>
                          </a:solidFill>
                        </a:rPr>
                        <a:t>Oct 2023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dirty="0">
                          <a:solidFill>
                            <a:srgbClr val="00B050"/>
                          </a:solidFill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dirty="0">
                          <a:solidFill>
                            <a:srgbClr val="00B050"/>
                          </a:solidFill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sz="1000" b="1" dirty="0">
                          <a:solidFill>
                            <a:srgbClr val="00B050"/>
                          </a:solidFill>
                        </a:rPr>
                        <a:t>TR skeleton, scope, definition, assumption, scenario</a:t>
                      </a:r>
                      <a:endParaRPr lang="en-US" sz="1000" b="1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567"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rgbClr val="00B050"/>
                          </a:solidFill>
                        </a:rPr>
                        <a:t>SA2#160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rgbClr val="00B050"/>
                          </a:solidFill>
                        </a:rPr>
                        <a:t>Nov 2023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dirty="0">
                          <a:solidFill>
                            <a:srgbClr val="00B050"/>
                          </a:solidFill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dirty="0">
                          <a:solidFill>
                            <a:srgbClr val="00B050"/>
                          </a:solidFill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ko-KR" sz="1000" b="1" dirty="0">
                          <a:solidFill>
                            <a:srgbClr val="00B050"/>
                          </a:solidFill>
                          <a:sym typeface="+mn-ea"/>
                        </a:rPr>
                        <a:t>Key Issues, </a:t>
                      </a:r>
                      <a:r>
                        <a:rPr lang="it-IT" altLang="zh-CN" sz="1000" b="1" dirty="0">
                          <a:solidFill>
                            <a:srgbClr val="00B050"/>
                          </a:solidFill>
                        </a:rPr>
                        <a:t>assumptions</a:t>
                      </a:r>
                      <a:endParaRPr lang="en-US" sz="1000" b="1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66330"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rgbClr val="00B050"/>
                          </a:solidFill>
                        </a:rPr>
                        <a:t>SA2</a:t>
                      </a:r>
                      <a:r>
                        <a:rPr lang="en-US" sz="1000" b="1" baseline="0" dirty="0">
                          <a:solidFill>
                            <a:srgbClr val="00B050"/>
                          </a:solidFill>
                        </a:rPr>
                        <a:t> E-</a:t>
                      </a:r>
                      <a:r>
                        <a:rPr lang="en-US" sz="1000" b="1" dirty="0">
                          <a:solidFill>
                            <a:srgbClr val="00B050"/>
                          </a:solidFill>
                        </a:rPr>
                        <a:t>AH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rgbClr val="00B050"/>
                          </a:solidFill>
                        </a:rPr>
                        <a:t>Jan 2024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dirty="0">
                          <a:solidFill>
                            <a:srgbClr val="00B050"/>
                          </a:solidFill>
                        </a:rPr>
                        <a:t>1.5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dirty="0">
                          <a:solidFill>
                            <a:srgbClr val="00B050"/>
                          </a:solidFill>
                        </a:rPr>
                        <a:t>1,5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ko-KR" sz="1000" b="1" dirty="0">
                          <a:solidFill>
                            <a:srgbClr val="00B050"/>
                          </a:solidFill>
                          <a:sym typeface="+mn-ea"/>
                        </a:rPr>
                        <a:t>last meeting for Key Issues update (no new KI),  start solution discussions</a:t>
                      </a:r>
                      <a:endParaRPr lang="en-US" sz="1000" b="1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6431">
                <a:tc>
                  <a:txBody>
                    <a:bodyPr/>
                    <a:lstStyle/>
                    <a:p>
                      <a:r>
                        <a:rPr lang="en-US" sz="1000" b="0" dirty="0"/>
                        <a:t>SA2#161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b="0" dirty="0"/>
                        <a:t>Feb 2024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ko-KR" sz="1000" b="1" dirty="0">
                          <a:sym typeface="+mn-ea"/>
                        </a:rPr>
                        <a:t>Provide/update solutions. S</a:t>
                      </a:r>
                      <a:r>
                        <a:rPr lang="en-US" altLang="ko-KR" sz="1000" b="1" dirty="0"/>
                        <a:t>tart solutions evaluation</a:t>
                      </a:r>
                      <a:endParaRPr lang="en-US" sz="10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36787">
                <a:tc>
                  <a:txBody>
                    <a:bodyPr/>
                    <a:lstStyle/>
                    <a:p>
                      <a:r>
                        <a:rPr lang="en-US" sz="1000" b="0" dirty="0"/>
                        <a:t>SA2#162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b="0" dirty="0"/>
                        <a:t>Apr 2024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1.5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ko-KR" sz="1000" b="1" dirty="0">
                          <a:sym typeface="+mn-ea"/>
                        </a:rPr>
                        <a:t>Last meeting to update solutions. </a:t>
                      </a:r>
                      <a:r>
                        <a:rPr lang="en-US" altLang="ko-KR" sz="1000" b="1" dirty="0"/>
                        <a:t>Continue solutions evaluation and start conclusion.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6565">
                <a:tc>
                  <a:txBody>
                    <a:bodyPr/>
                    <a:lstStyle/>
                    <a:p>
                      <a:r>
                        <a:rPr lang="en-US" sz="1000" b="0" dirty="0"/>
                        <a:t>SA2#163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b="0" dirty="0"/>
                        <a:t>May 2024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b="1" dirty="0"/>
                        <a:t>Complete evaluations and conclusions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13064">
                <a:tc>
                  <a:txBody>
                    <a:bodyPr/>
                    <a:lstStyle/>
                    <a:p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/>
                        <a:t>Total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8466574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82E10A3-DB35-414F-83C1-BF5FB8647349}">
  <ds:schemaRefs>
    <ds:schemaRef ds:uri="dcc30912-d230-4cc2-b11f-bb5ca2a6b6f5"/>
    <ds:schemaRef ds:uri="http://schemas.openxmlformats.org/package/2006/metadata/core-properties"/>
    <ds:schemaRef ds:uri="http://schemas.microsoft.com/office/2006/metadata/properties"/>
    <ds:schemaRef ds:uri="http://schemas.microsoft.com/office/2006/documentManagement/types"/>
    <ds:schemaRef ds:uri="09cef1fd-e61b-4dbf-b745-21988b13f978"/>
    <ds:schemaRef ds:uri="http://purl.org/dc/elements/1.1/"/>
    <ds:schemaRef ds:uri="http://www.w3.org/XML/1998/namespace"/>
    <ds:schemaRef ds:uri="http://purl.org/dc/terms/"/>
    <ds:schemaRef ds:uri="http://schemas.microsoft.com/office/infopath/2007/PartnerControls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339</Words>
  <Application>Microsoft Office PowerPoint</Application>
  <PresentationFormat>On-screen Show (4:3)</PresentationFormat>
  <Paragraphs>91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Times New Roman</vt:lpstr>
      <vt:lpstr>Office Theme</vt:lpstr>
      <vt:lpstr>FS_5GSAT_Ph3 _ARCH Status Report   Study on Integration of satellite components in the 5G architecture Phase 3 </vt:lpstr>
      <vt:lpstr>PowerPoint Presentation</vt:lpstr>
      <vt:lpstr>PowerPoint Presentation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FINE Jean-Yves2</cp:lastModifiedBy>
  <cp:revision>1947</cp:revision>
  <dcterms:created xsi:type="dcterms:W3CDTF">2008-08-30T09:32:10Z</dcterms:created>
  <dcterms:modified xsi:type="dcterms:W3CDTF">2024-01-31T11:25:59Z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MSIP_Label_cf20372f-9ab3-4551-9149-9f9b12e2c27e_Enabled">
    <vt:lpwstr>true</vt:lpwstr>
  </property>
  <property fmtid="{D5CDD505-2E9C-101B-9397-08002B2CF9AE}" pid="14" name="MSIP_Label_cf20372f-9ab3-4551-9149-9f9b12e2c27e_SetDate">
    <vt:lpwstr>2023-09-04T08:35:13Z</vt:lpwstr>
  </property>
  <property fmtid="{D5CDD505-2E9C-101B-9397-08002B2CF9AE}" pid="15" name="MSIP_Label_cf20372f-9ab3-4551-9149-9f9b12e2c27e_Method">
    <vt:lpwstr>Privileged</vt:lpwstr>
  </property>
  <property fmtid="{D5CDD505-2E9C-101B-9397-08002B2CF9AE}" pid="16" name="MSIP_Label_cf20372f-9ab3-4551-9149-9f9b12e2c27e_Name">
    <vt:lpwstr>DIS OPEN</vt:lpwstr>
  </property>
  <property fmtid="{D5CDD505-2E9C-101B-9397-08002B2CF9AE}" pid="17" name="MSIP_Label_cf20372f-9ab3-4551-9149-9f9b12e2c27e_SiteId">
    <vt:lpwstr>6e603289-5e46-4e26-ac7c-03a85420a9a5</vt:lpwstr>
  </property>
  <property fmtid="{D5CDD505-2E9C-101B-9397-08002B2CF9AE}" pid="18" name="MSIP_Label_cf20372f-9ab3-4551-9149-9f9b12e2c27e_ActionId">
    <vt:lpwstr>6ff34d0e-ee55-4bcf-b7be-adf1b7050f61</vt:lpwstr>
  </property>
  <property fmtid="{D5CDD505-2E9C-101B-9397-08002B2CF9AE}" pid="19" name="MSIP_Label_cf20372f-9ab3-4551-9149-9f9b12e2c27e_ContentBits">
    <vt:lpwstr>0</vt:lpwstr>
  </property>
</Properties>
</file>